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7" r:id="rId8"/>
    <p:sldId id="268" r:id="rId9"/>
    <p:sldId id="261" r:id="rId10"/>
    <p:sldId id="262"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69CC15-FE99-4C83-82D3-AB2AEBB7CD37}" type="datetimeFigureOut">
              <a:rPr lang="en-GB" smtClean="0"/>
              <a:t>15/01/2024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00FB8CD-6F60-4376-9C20-F59AD57FB1D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69CC15-FE99-4C83-82D3-AB2AEBB7CD37}"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69CC15-FE99-4C83-82D3-AB2AEBB7CD37}"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69CC15-FE99-4C83-82D3-AB2AEBB7CD37}"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69CC15-FE99-4C83-82D3-AB2AEBB7CD37}"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0FB8CD-6F60-4376-9C20-F59AD57FB1D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69CC15-FE99-4C83-82D3-AB2AEBB7CD37}"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69CC15-FE99-4C83-82D3-AB2AEBB7CD37}" type="datetimeFigureOut">
              <a:rPr lang="en-GB" smtClean="0"/>
              <a:t>15/01/2024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69CC15-FE99-4C83-82D3-AB2AEBB7CD37}" type="datetimeFigureOut">
              <a:rPr lang="en-GB" smtClean="0"/>
              <a:t>15/01/2024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9CC15-FE99-4C83-82D3-AB2AEBB7CD37}" type="datetimeFigureOut">
              <a:rPr lang="en-GB" smtClean="0"/>
              <a:t>15/01/2024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69CC15-FE99-4C83-82D3-AB2AEBB7CD37}"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0FB8CD-6F60-4376-9C20-F59AD57FB1D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69CC15-FE99-4C83-82D3-AB2AEBB7CD37}"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00FB8CD-6F60-4376-9C20-F59AD57FB1D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69CC15-FE99-4C83-82D3-AB2AEBB7CD37}" type="datetimeFigureOut">
              <a:rPr lang="en-GB" smtClean="0"/>
              <a:t>15/01/2024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0FB8CD-6F60-4376-9C20-F59AD57FB1D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15 Cent Airmail issues of 1959 &amp; 1961</a:t>
            </a:r>
            <a:endParaRPr lang="en-GB" dirty="0"/>
          </a:p>
        </p:txBody>
      </p:sp>
      <p:sp>
        <p:nvSpPr>
          <p:cNvPr id="3" name="Subtitle 2"/>
          <p:cNvSpPr>
            <a:spLocks noGrp="1"/>
          </p:cNvSpPr>
          <p:nvPr>
            <p:ph type="subTitle" idx="1"/>
          </p:nvPr>
        </p:nvSpPr>
        <p:spPr>
          <a:xfrm>
            <a:off x="611560" y="3645024"/>
            <a:ext cx="7854696" cy="1752600"/>
          </a:xfrm>
        </p:spPr>
        <p:txBody>
          <a:bodyPr>
            <a:normAutofit fontScale="92500" lnSpcReduction="10000"/>
          </a:bodyPr>
          <a:lstStyle/>
          <a:p>
            <a:r>
              <a:rPr lang="en-US" dirty="0" smtClean="0"/>
              <a:t>The differences are not always visible to the naked eye!</a:t>
            </a:r>
          </a:p>
          <a:p>
            <a:endParaRPr lang="en-US" dirty="0"/>
          </a:p>
          <a:p>
            <a:r>
              <a:rPr lang="en-US" dirty="0" smtClean="0"/>
              <a:t>Mark Cooper</a:t>
            </a:r>
          </a:p>
          <a:p>
            <a:r>
              <a:rPr lang="en-US" dirty="0" smtClean="0"/>
              <a:t> </a:t>
            </a:r>
            <a:endParaRPr lang="en-GB" dirty="0"/>
          </a:p>
        </p:txBody>
      </p:sp>
    </p:spTree>
    <p:extLst>
      <p:ext uri="{BB962C8B-B14F-4D97-AF65-F5344CB8AC3E}">
        <p14:creationId xmlns:p14="http://schemas.microsoft.com/office/powerpoint/2010/main" val="2899815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During the adoption of tagging onto stamps (Specifically C63) many variations can be found. Further experimentation by the </a:t>
            </a:r>
            <a:r>
              <a:rPr lang="en-US" sz="2000" dirty="0" smtClean="0"/>
              <a:t>U.S.P.S. </a:t>
            </a:r>
            <a:r>
              <a:rPr lang="en-US" sz="2000" dirty="0" smtClean="0"/>
              <a:t>reduced the amount of tagging needed to trip the sorting equipment due to cost reasons and so the major tagged varieties include:</a:t>
            </a:r>
          </a:p>
          <a:p>
            <a:r>
              <a:rPr lang="en-US" sz="2000" dirty="0" smtClean="0"/>
              <a:t>Fully tagged, bright reaction under shortwave UV, solid colour.</a:t>
            </a:r>
          </a:p>
          <a:p>
            <a:r>
              <a:rPr lang="en-US" sz="2000" dirty="0" smtClean="0"/>
              <a:t>Reduced tagging printed in bands clearly visible on all aspects of the design, solid colour but weaker in terms of reaction.</a:t>
            </a:r>
          </a:p>
          <a:p>
            <a:r>
              <a:rPr lang="en-US" sz="2000" dirty="0" smtClean="0"/>
              <a:t>Mottled tagging clearly visible on some elements of the design field. This has less than 100% colour under UV light.</a:t>
            </a:r>
          </a:p>
          <a:p>
            <a:r>
              <a:rPr lang="en-US" sz="2000" dirty="0" smtClean="0"/>
              <a:t>Reduced tagging, visible only on the inked areas both Orange and black but not appearing on the unprinted areas of the design</a:t>
            </a:r>
            <a:r>
              <a:rPr lang="en-US" sz="2000" dirty="0" smtClean="0"/>
              <a:t>. This technique would be fully exploited by the U.S.P.S. in the 1980’s.</a:t>
            </a:r>
            <a:endParaRPr lang="en-GB" sz="2000" dirty="0"/>
          </a:p>
        </p:txBody>
      </p:sp>
      <p:sp>
        <p:nvSpPr>
          <p:cNvPr id="4" name="Title 1"/>
          <p:cNvSpPr>
            <a:spLocks noGrp="1"/>
          </p:cNvSpPr>
          <p:nvPr>
            <p:ph type="title"/>
          </p:nvPr>
        </p:nvSpPr>
        <p:spPr/>
        <p:txBody>
          <a:bodyPr/>
          <a:lstStyle/>
          <a:p>
            <a:pPr algn="ctr"/>
            <a:r>
              <a:rPr lang="en-US" u="sng" dirty="0"/>
              <a:t>Luminescence &amp; Fluorescence</a:t>
            </a:r>
            <a:endParaRPr lang="en-GB" dirty="0"/>
          </a:p>
        </p:txBody>
      </p:sp>
    </p:spTree>
    <p:extLst>
      <p:ext uri="{BB962C8B-B14F-4D97-AF65-F5344CB8AC3E}">
        <p14:creationId xmlns:p14="http://schemas.microsoft.com/office/powerpoint/2010/main" val="3394054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en-US" sz="4000" u="sng" dirty="0" smtClean="0"/>
              <a:t>C63a variations under short wave UV light</a:t>
            </a:r>
            <a:endParaRPr lang="en-GB" sz="4000" dirty="0"/>
          </a:p>
        </p:txBody>
      </p:sp>
      <p:sp>
        <p:nvSpPr>
          <p:cNvPr id="9" name="TextBox 8"/>
          <p:cNvSpPr txBox="1"/>
          <p:nvPr/>
        </p:nvSpPr>
        <p:spPr>
          <a:xfrm>
            <a:off x="611560" y="1543705"/>
            <a:ext cx="2304256" cy="523220"/>
          </a:xfrm>
          <a:prstGeom prst="rect">
            <a:avLst/>
          </a:prstGeom>
          <a:solidFill>
            <a:schemeClr val="bg2">
              <a:lumMod val="75000"/>
            </a:schemeClr>
          </a:solidFill>
        </p:spPr>
        <p:txBody>
          <a:bodyPr wrap="square" rtlCol="0">
            <a:spAutoFit/>
          </a:bodyPr>
          <a:lstStyle/>
          <a:p>
            <a:r>
              <a:rPr lang="en-US" sz="1400" dirty="0" smtClean="0"/>
              <a:t>Fully tagged, strong fluorescence under UV.</a:t>
            </a:r>
            <a:endParaRPr lang="en-GB" sz="1400" dirty="0"/>
          </a:p>
        </p:txBody>
      </p:sp>
      <p:sp>
        <p:nvSpPr>
          <p:cNvPr id="12" name="TextBox 11"/>
          <p:cNvSpPr txBox="1"/>
          <p:nvPr/>
        </p:nvSpPr>
        <p:spPr>
          <a:xfrm>
            <a:off x="5508104" y="1539077"/>
            <a:ext cx="2795773" cy="523220"/>
          </a:xfrm>
          <a:prstGeom prst="rect">
            <a:avLst/>
          </a:prstGeom>
          <a:solidFill>
            <a:schemeClr val="bg2">
              <a:lumMod val="75000"/>
            </a:schemeClr>
          </a:solidFill>
        </p:spPr>
        <p:txBody>
          <a:bodyPr wrap="square" rtlCol="0">
            <a:spAutoFit/>
          </a:bodyPr>
          <a:lstStyle/>
          <a:p>
            <a:r>
              <a:rPr lang="en-US" sz="1400" dirty="0" smtClean="0"/>
              <a:t>Reduced  tagging, lacks the intensity of the original issue.</a:t>
            </a:r>
            <a:endParaRPr lang="en-GB"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549" y="2066925"/>
            <a:ext cx="7019925" cy="4791075"/>
          </a:xfrm>
          <a:prstGeom prst="rect">
            <a:avLst/>
          </a:prstGeom>
        </p:spPr>
      </p:pic>
      <p:sp>
        <p:nvSpPr>
          <p:cNvPr id="11" name="TextBox 10"/>
          <p:cNvSpPr txBox="1"/>
          <p:nvPr/>
        </p:nvSpPr>
        <p:spPr>
          <a:xfrm>
            <a:off x="0" y="6334780"/>
            <a:ext cx="2304256" cy="523220"/>
          </a:xfrm>
          <a:prstGeom prst="rect">
            <a:avLst/>
          </a:prstGeom>
          <a:solidFill>
            <a:schemeClr val="bg2">
              <a:lumMod val="75000"/>
            </a:schemeClr>
          </a:solidFill>
        </p:spPr>
        <p:txBody>
          <a:bodyPr wrap="square" rtlCol="0">
            <a:spAutoFit/>
          </a:bodyPr>
          <a:lstStyle/>
          <a:p>
            <a:r>
              <a:rPr lang="en-US" sz="1400" dirty="0" smtClean="0"/>
              <a:t>Mottled  tagging in bands, weak colour under UV.</a:t>
            </a:r>
            <a:endParaRPr lang="en-GB" sz="1400" dirty="0"/>
          </a:p>
        </p:txBody>
      </p:sp>
      <p:sp>
        <p:nvSpPr>
          <p:cNvPr id="10" name="TextBox 9"/>
          <p:cNvSpPr txBox="1"/>
          <p:nvPr/>
        </p:nvSpPr>
        <p:spPr>
          <a:xfrm>
            <a:off x="6841575" y="6334780"/>
            <a:ext cx="2304256" cy="523220"/>
          </a:xfrm>
          <a:prstGeom prst="rect">
            <a:avLst/>
          </a:prstGeom>
          <a:solidFill>
            <a:schemeClr val="bg2">
              <a:lumMod val="75000"/>
            </a:schemeClr>
          </a:solidFill>
        </p:spPr>
        <p:txBody>
          <a:bodyPr wrap="square" rtlCol="0">
            <a:spAutoFit/>
          </a:bodyPr>
          <a:lstStyle/>
          <a:p>
            <a:r>
              <a:rPr lang="en-US" sz="1400" dirty="0" smtClean="0"/>
              <a:t>Weak tagging that only shows on the inked design.</a:t>
            </a:r>
            <a:endParaRPr lang="en-GB" sz="1400" dirty="0"/>
          </a:p>
        </p:txBody>
      </p:sp>
    </p:spTree>
    <p:extLst>
      <p:ext uri="{BB962C8B-B14F-4D97-AF65-F5344CB8AC3E}">
        <p14:creationId xmlns:p14="http://schemas.microsoft.com/office/powerpoint/2010/main" val="46762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Scott lists the tagged variety of C63 as “C63a” as being issued on January 11</a:t>
            </a:r>
            <a:r>
              <a:rPr lang="en-US" sz="2000" baseline="30000" dirty="0" smtClean="0"/>
              <a:t>th</a:t>
            </a:r>
            <a:r>
              <a:rPr lang="en-US" sz="2000" dirty="0" smtClean="0"/>
              <a:t>, 1967, the same year that the stamps ceased production</a:t>
            </a:r>
            <a:r>
              <a:rPr lang="en-US" sz="2000" dirty="0" smtClean="0"/>
              <a:t>.</a:t>
            </a:r>
          </a:p>
          <a:p>
            <a:r>
              <a:rPr lang="en-US" sz="2000" dirty="0" smtClean="0"/>
              <a:t> </a:t>
            </a:r>
            <a:r>
              <a:rPr lang="en-US" sz="2000" dirty="0" smtClean="0"/>
              <a:t>The Scott values for the regular and tagged editions are virtually identical. This is in sharp contrast to the values for the printing </a:t>
            </a:r>
            <a:r>
              <a:rPr lang="en-US" sz="2000" dirty="0" smtClean="0"/>
              <a:t>or cutting errors </a:t>
            </a:r>
            <a:r>
              <a:rPr lang="en-US" sz="2000" dirty="0" smtClean="0"/>
              <a:t>for which the U.S.P.S. is famous. </a:t>
            </a:r>
            <a:endParaRPr lang="en-US" sz="2000" dirty="0" smtClean="0"/>
          </a:p>
          <a:p>
            <a:r>
              <a:rPr lang="en-US" sz="2000" dirty="0" smtClean="0"/>
              <a:t>This </a:t>
            </a:r>
            <a:r>
              <a:rPr lang="en-US" sz="2000" dirty="0" smtClean="0"/>
              <a:t>similarity in values between the C63 and the C63a does not make sense given the relatively short time the tagged version was in production and the variations that can be found using a short wave UV lamp, besides the differences in the paper used. Thus catalogue values are biased towards those that can be detected with just the naked eye.</a:t>
            </a:r>
            <a:endParaRPr lang="en-GB" sz="2000" dirty="0"/>
          </a:p>
        </p:txBody>
      </p:sp>
      <p:sp>
        <p:nvSpPr>
          <p:cNvPr id="4" name="Title 1"/>
          <p:cNvSpPr>
            <a:spLocks noGrp="1"/>
          </p:cNvSpPr>
          <p:nvPr>
            <p:ph type="title"/>
          </p:nvPr>
        </p:nvSpPr>
        <p:spPr/>
        <p:txBody>
          <a:bodyPr/>
          <a:lstStyle/>
          <a:p>
            <a:pPr algn="ctr"/>
            <a:r>
              <a:rPr lang="en-US" u="sng" dirty="0" smtClean="0"/>
              <a:t>Stamp </a:t>
            </a:r>
            <a:r>
              <a:rPr lang="en-US" u="sng" dirty="0" smtClean="0"/>
              <a:t>Diversity -  </a:t>
            </a:r>
            <a:r>
              <a:rPr lang="en-US" u="sng" dirty="0" smtClean="0"/>
              <a:t>Scott # C63a</a:t>
            </a:r>
            <a:endParaRPr lang="en-GB" dirty="0"/>
          </a:p>
        </p:txBody>
      </p:sp>
    </p:spTree>
    <p:extLst>
      <p:ext uri="{BB962C8B-B14F-4D97-AF65-F5344CB8AC3E}">
        <p14:creationId xmlns:p14="http://schemas.microsoft.com/office/powerpoint/2010/main" val="2891008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solidFill>
                  <a:srgbClr val="FF0000"/>
                </a:solidFill>
              </a:rPr>
              <a:t>Thank you!</a:t>
            </a:r>
          </a:p>
          <a:p>
            <a:endParaRPr lang="en-US" sz="2000" dirty="0"/>
          </a:p>
          <a:p>
            <a:r>
              <a:rPr lang="en-US" sz="2000" dirty="0" smtClean="0"/>
              <a:t>Mark Cooper</a:t>
            </a:r>
          </a:p>
          <a:p>
            <a:r>
              <a:rPr lang="en-US" sz="2000" dirty="0" smtClean="0"/>
              <a:t>KPS Webmaster</a:t>
            </a:r>
          </a:p>
          <a:p>
            <a:r>
              <a:rPr lang="en-US" sz="2000" dirty="0" smtClean="0"/>
              <a:t>January 2024.</a:t>
            </a:r>
            <a:endParaRPr lang="en-GB" sz="2000" dirty="0"/>
          </a:p>
        </p:txBody>
      </p:sp>
    </p:spTree>
    <p:extLst>
      <p:ext uri="{BB962C8B-B14F-4D97-AF65-F5344CB8AC3E}">
        <p14:creationId xmlns:p14="http://schemas.microsoft.com/office/powerpoint/2010/main" val="24509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GB" dirty="0"/>
          </a:p>
        </p:txBody>
      </p:sp>
      <p:sp>
        <p:nvSpPr>
          <p:cNvPr id="3" name="Content Placeholder 2"/>
          <p:cNvSpPr>
            <a:spLocks noGrp="1"/>
          </p:cNvSpPr>
          <p:nvPr>
            <p:ph idx="1"/>
          </p:nvPr>
        </p:nvSpPr>
        <p:spPr/>
        <p:txBody>
          <a:bodyPr/>
          <a:lstStyle/>
          <a:p>
            <a:r>
              <a:rPr lang="en-US" dirty="0" smtClean="0"/>
              <a:t>Two </a:t>
            </a:r>
            <a:r>
              <a:rPr lang="en-US" u="sng" dirty="0" smtClean="0"/>
              <a:t>nearly</a:t>
            </a:r>
            <a:r>
              <a:rPr lang="en-US" dirty="0" smtClean="0"/>
              <a:t> identical stamps are issued within 3 years of each other. </a:t>
            </a:r>
          </a:p>
          <a:p>
            <a:r>
              <a:rPr lang="en-US" dirty="0" smtClean="0"/>
              <a:t>Despite official denials, this is clearly an attempt to correct the errors known to the U.S.P.S. with the first release.</a:t>
            </a:r>
          </a:p>
          <a:p>
            <a:r>
              <a:rPr lang="en-US" dirty="0" smtClean="0"/>
              <a:t>Other forces are at play, the U.S.P.S. turns a blind eye to trends in the paper supply market place.</a:t>
            </a:r>
          </a:p>
          <a:p>
            <a:r>
              <a:rPr lang="en-US" dirty="0" smtClean="0"/>
              <a:t>Unintentional consequences arise with the introduction of tagging creating collectable varieties within the scope of just two issues.</a:t>
            </a:r>
            <a:endParaRPr lang="en-GB" dirty="0"/>
          </a:p>
        </p:txBody>
      </p:sp>
    </p:spTree>
    <p:extLst>
      <p:ext uri="{BB962C8B-B14F-4D97-AF65-F5344CB8AC3E}">
        <p14:creationId xmlns:p14="http://schemas.microsoft.com/office/powerpoint/2010/main" val="360381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issued!</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2" y="1844824"/>
            <a:ext cx="4001947" cy="260756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4091559"/>
            <a:ext cx="4149662" cy="2766441"/>
          </a:xfrm>
          <a:prstGeom prst="rect">
            <a:avLst/>
          </a:prstGeom>
        </p:spPr>
      </p:pic>
      <p:sp>
        <p:nvSpPr>
          <p:cNvPr id="6" name="TextBox 5"/>
          <p:cNvSpPr txBox="1"/>
          <p:nvPr/>
        </p:nvSpPr>
        <p:spPr>
          <a:xfrm>
            <a:off x="89502" y="4581128"/>
            <a:ext cx="4104456" cy="1200329"/>
          </a:xfrm>
          <a:prstGeom prst="rect">
            <a:avLst/>
          </a:prstGeom>
          <a:solidFill>
            <a:schemeClr val="bg2">
              <a:lumMod val="75000"/>
            </a:schemeClr>
          </a:solidFill>
        </p:spPr>
        <p:txBody>
          <a:bodyPr wrap="square" rtlCol="0">
            <a:spAutoFit/>
          </a:bodyPr>
          <a:lstStyle/>
          <a:p>
            <a:r>
              <a:rPr lang="en-US" dirty="0" smtClean="0"/>
              <a:t>Scott # C58 is issued on November 20</a:t>
            </a:r>
            <a:r>
              <a:rPr lang="en-US" baseline="30000" dirty="0" smtClean="0"/>
              <a:t>th</a:t>
            </a:r>
            <a:r>
              <a:rPr lang="en-US" dirty="0" smtClean="0"/>
              <a:t>, 1959. Its printed using the Giori press. It is one of three designs but the only one to incorporate an orange border. </a:t>
            </a:r>
            <a:endParaRPr lang="en-GB" dirty="0"/>
          </a:p>
        </p:txBody>
      </p:sp>
      <p:cxnSp>
        <p:nvCxnSpPr>
          <p:cNvPr id="8" name="Straight Arrow Connector 7"/>
          <p:cNvCxnSpPr>
            <a:stCxn id="6" idx="0"/>
          </p:cNvCxnSpPr>
          <p:nvPr/>
        </p:nvCxnSpPr>
        <p:spPr>
          <a:xfrm flipH="1" flipV="1">
            <a:off x="2051720" y="4149080"/>
            <a:ext cx="90010" cy="432048"/>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4008" y="1844824"/>
            <a:ext cx="4032448" cy="1754326"/>
          </a:xfrm>
          <a:prstGeom prst="rect">
            <a:avLst/>
          </a:prstGeom>
          <a:solidFill>
            <a:schemeClr val="bg2">
              <a:lumMod val="75000"/>
            </a:schemeClr>
          </a:solidFill>
        </p:spPr>
        <p:txBody>
          <a:bodyPr wrap="square" rtlCol="0">
            <a:spAutoFit/>
          </a:bodyPr>
          <a:lstStyle/>
          <a:p>
            <a:r>
              <a:rPr lang="en-US" dirty="0" smtClean="0"/>
              <a:t>Scott # C63 is issued on January 13</a:t>
            </a:r>
            <a:r>
              <a:rPr lang="en-US" baseline="30000" dirty="0" smtClean="0"/>
              <a:t>th</a:t>
            </a:r>
            <a:r>
              <a:rPr lang="en-US" dirty="0" smtClean="0"/>
              <a:t>, 1961 just 410  days after the release of #C58. It too is printed on the Giori press but this time the orange frame is removed so that it mimics the other concurrent stamp issues.</a:t>
            </a:r>
            <a:endParaRPr lang="en-GB" dirty="0"/>
          </a:p>
        </p:txBody>
      </p:sp>
      <p:cxnSp>
        <p:nvCxnSpPr>
          <p:cNvPr id="10" name="Straight Arrow Connector 9"/>
          <p:cNvCxnSpPr>
            <a:stCxn id="9" idx="2"/>
          </p:cNvCxnSpPr>
          <p:nvPr/>
        </p:nvCxnSpPr>
        <p:spPr>
          <a:xfrm flipH="1">
            <a:off x="6529696" y="3599150"/>
            <a:ext cx="130536" cy="765954"/>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9512" y="6093296"/>
            <a:ext cx="4320480" cy="369332"/>
          </a:xfrm>
          <a:prstGeom prst="rect">
            <a:avLst/>
          </a:prstGeom>
          <a:solidFill>
            <a:schemeClr val="bg2">
              <a:lumMod val="75000"/>
            </a:schemeClr>
          </a:solidFill>
        </p:spPr>
        <p:txBody>
          <a:bodyPr wrap="square" rtlCol="0">
            <a:spAutoFit/>
          </a:bodyPr>
          <a:lstStyle/>
          <a:p>
            <a:r>
              <a:rPr lang="en-US" dirty="0" smtClean="0"/>
              <a:t>Both stamps are unwatermarked, perf 11.</a:t>
            </a:r>
            <a:endParaRPr lang="en-GB" dirty="0"/>
          </a:p>
        </p:txBody>
      </p:sp>
    </p:spTree>
    <p:extLst>
      <p:ext uri="{BB962C8B-B14F-4D97-AF65-F5344CB8AC3E}">
        <p14:creationId xmlns:p14="http://schemas.microsoft.com/office/powerpoint/2010/main" val="362503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t>Luminescence &amp; Fluorescence</a:t>
            </a:r>
            <a:endParaRPr lang="en-GB" u="sng" dirty="0"/>
          </a:p>
        </p:txBody>
      </p:sp>
      <p:sp>
        <p:nvSpPr>
          <p:cNvPr id="3" name="Content Placeholder 2"/>
          <p:cNvSpPr>
            <a:spLocks noGrp="1"/>
          </p:cNvSpPr>
          <p:nvPr>
            <p:ph idx="1"/>
          </p:nvPr>
        </p:nvSpPr>
        <p:spPr/>
        <p:txBody>
          <a:bodyPr>
            <a:normAutofit/>
          </a:bodyPr>
          <a:lstStyle/>
          <a:p>
            <a:r>
              <a:rPr lang="en-US" sz="2000" dirty="0" smtClean="0"/>
              <a:t>The USPS had witnessed other nations successfully trial, facing the mail for automated servicing using luminescent postage. It offered high speed, high volume capacity at a time of growing demand.</a:t>
            </a:r>
          </a:p>
          <a:p>
            <a:r>
              <a:rPr lang="en-US" sz="2000" dirty="0" smtClean="0"/>
              <a:t>Never an industry leader, the U.S.P.S. trialed this new technology in Dayton, Ohio in the early 1960’s on selected issues and quickly realised it need to segregate the higher paying air mail from domestic mail for logistic reasons.</a:t>
            </a:r>
          </a:p>
          <a:p>
            <a:r>
              <a:rPr lang="en-US" sz="2000" dirty="0" smtClean="0"/>
              <a:t>What the USPS did not fully understand was that by happenstance, it had previously used inks that react to UV light, this usage was  unintentional and would go un-noticed by philatelist's until the advent of cheap portable UV lights were made available, primarily to rock hounds looking for specimens that would glow under UV.  </a:t>
            </a:r>
            <a:endParaRPr lang="en-GB" sz="2000" dirty="0"/>
          </a:p>
        </p:txBody>
      </p:sp>
    </p:spTree>
    <p:extLst>
      <p:ext uri="{BB962C8B-B14F-4D97-AF65-F5344CB8AC3E}">
        <p14:creationId xmlns:p14="http://schemas.microsoft.com/office/powerpoint/2010/main" val="25296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25 Cent stamps from the 1938 Presidential edition.</a:t>
            </a:r>
            <a:endParaRPr lang="en-GB" sz="3600" dirty="0"/>
          </a:p>
        </p:txBody>
      </p:sp>
      <p:sp>
        <p:nvSpPr>
          <p:cNvPr id="3" name="Content Placeholder 2"/>
          <p:cNvSpPr>
            <a:spLocks noGrp="1"/>
          </p:cNvSpPr>
          <p:nvPr>
            <p:ph idx="1"/>
          </p:nvPr>
        </p:nvSpPr>
        <p:spPr/>
        <p:txBody>
          <a:bodyPr>
            <a:normAutofit/>
          </a:bodyPr>
          <a:lstStyle/>
          <a:p>
            <a:r>
              <a:rPr lang="en-US" sz="2000" dirty="0" smtClean="0"/>
              <a:t>Stamps printed in reactive ink, as shown under shortwave UV light are relatively common. Red </a:t>
            </a:r>
            <a:r>
              <a:rPr lang="en-US" sz="2000" dirty="0" smtClean="0"/>
              <a:t>aniline inks </a:t>
            </a:r>
            <a:r>
              <a:rPr lang="en-US" sz="2000" dirty="0" smtClean="0"/>
              <a:t>in particular show this naturally occurring phenomenon commonly found on stamps issued by other nations in the same time period. This was an unintended consequence of colour specification by the </a:t>
            </a:r>
            <a:r>
              <a:rPr lang="en-US" sz="2000" dirty="0" smtClean="0"/>
              <a:t>U.S.P.S</a:t>
            </a:r>
            <a:r>
              <a:rPr lang="en-US" sz="2000" dirty="0" smtClean="0"/>
              <a:t>.</a:t>
            </a:r>
            <a:endParaRPr lang="en-GB"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4012" y="4522139"/>
            <a:ext cx="5895975" cy="2209800"/>
          </a:xfrm>
          <a:prstGeom prst="rect">
            <a:avLst/>
          </a:prstGeom>
        </p:spPr>
      </p:pic>
      <p:sp>
        <p:nvSpPr>
          <p:cNvPr id="4" name="Rectangle 3"/>
          <p:cNvSpPr/>
          <p:nvPr/>
        </p:nvSpPr>
        <p:spPr>
          <a:xfrm>
            <a:off x="3491880" y="3717032"/>
            <a:ext cx="1944216" cy="50405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Pink </a:t>
            </a:r>
            <a:r>
              <a:rPr lang="en-US" dirty="0" smtClean="0">
                <a:solidFill>
                  <a:srgbClr val="FF0000"/>
                </a:solidFill>
              </a:rPr>
              <a:t>ink reaction </a:t>
            </a:r>
            <a:r>
              <a:rPr lang="en-US" dirty="0" smtClean="0">
                <a:solidFill>
                  <a:srgbClr val="FF0000"/>
                </a:solidFill>
              </a:rPr>
              <a:t>to </a:t>
            </a:r>
            <a:r>
              <a:rPr lang="en-US" dirty="0" smtClean="0">
                <a:solidFill>
                  <a:srgbClr val="FF0000"/>
                </a:solidFill>
              </a:rPr>
              <a:t>shortwave UV</a:t>
            </a:r>
            <a:endParaRPr lang="en-GB" dirty="0">
              <a:solidFill>
                <a:srgbClr val="FF0000"/>
              </a:solidFill>
            </a:endParaRPr>
          </a:p>
        </p:txBody>
      </p:sp>
      <p:cxnSp>
        <p:nvCxnSpPr>
          <p:cNvPr id="6" name="Straight Arrow Connector 5"/>
          <p:cNvCxnSpPr>
            <a:stCxn id="4" idx="2"/>
          </p:cNvCxnSpPr>
          <p:nvPr/>
        </p:nvCxnSpPr>
        <p:spPr>
          <a:xfrm>
            <a:off x="4463988" y="4221088"/>
            <a:ext cx="0" cy="576064"/>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34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Luminescence &amp; Fluorescence</a:t>
            </a:r>
            <a:endParaRPr lang="en-GB" dirty="0"/>
          </a:p>
        </p:txBody>
      </p:sp>
      <p:sp>
        <p:nvSpPr>
          <p:cNvPr id="3" name="Content Placeholder 2"/>
          <p:cNvSpPr>
            <a:spLocks noGrp="1"/>
          </p:cNvSpPr>
          <p:nvPr>
            <p:ph idx="1"/>
          </p:nvPr>
        </p:nvSpPr>
        <p:spPr/>
        <p:txBody>
          <a:bodyPr>
            <a:normAutofit/>
          </a:bodyPr>
          <a:lstStyle/>
          <a:p>
            <a:r>
              <a:rPr lang="en-US" sz="2000" dirty="0" smtClean="0"/>
              <a:t>Paper was also undergoing change to become brighter and whiter and so developments by the publishing industry, introduced a cheaper supply of paper with added optical brighteners, that also reacted to UV exposure. This optical enhancement had not been specified by the </a:t>
            </a:r>
            <a:r>
              <a:rPr lang="en-US" sz="2000" dirty="0" smtClean="0"/>
              <a:t>U.S.P.S. </a:t>
            </a:r>
            <a:r>
              <a:rPr lang="en-US" sz="2000" dirty="0" smtClean="0"/>
              <a:t>in its paper supply </a:t>
            </a:r>
            <a:r>
              <a:rPr lang="en-US" sz="2000" dirty="0" smtClean="0"/>
              <a:t>contracts prior to March 1964, </a:t>
            </a:r>
            <a:r>
              <a:rPr lang="en-US" sz="2000" dirty="0" smtClean="0"/>
              <a:t>so it can be found within the issues at random for </a:t>
            </a:r>
            <a:r>
              <a:rPr lang="en-US" sz="2000" u="sng" dirty="0" smtClean="0"/>
              <a:t>both</a:t>
            </a:r>
            <a:r>
              <a:rPr lang="en-US" sz="2000" dirty="0" smtClean="0"/>
              <a:t> stamps.  </a:t>
            </a:r>
            <a:endParaRPr lang="en-GB" sz="2000" dirty="0"/>
          </a:p>
        </p:txBody>
      </p:sp>
      <p:sp>
        <p:nvSpPr>
          <p:cNvPr id="6" name="TextBox 5"/>
          <p:cNvSpPr txBox="1"/>
          <p:nvPr/>
        </p:nvSpPr>
        <p:spPr>
          <a:xfrm>
            <a:off x="6156176" y="5805264"/>
            <a:ext cx="2232248" cy="738664"/>
          </a:xfrm>
          <a:prstGeom prst="rect">
            <a:avLst/>
          </a:prstGeom>
          <a:solidFill>
            <a:schemeClr val="bg2">
              <a:lumMod val="75000"/>
            </a:schemeClr>
          </a:solidFill>
        </p:spPr>
        <p:txBody>
          <a:bodyPr wrap="square" rtlCol="0">
            <a:spAutoFit/>
          </a:bodyPr>
          <a:lstStyle/>
          <a:p>
            <a:r>
              <a:rPr lang="en-US" sz="1400" dirty="0" smtClean="0"/>
              <a:t>Normal “Dead” i.e. non reflective </a:t>
            </a:r>
            <a:r>
              <a:rPr lang="en-US" sz="1400" dirty="0" smtClean="0"/>
              <a:t>paper (No OBA in the paper)</a:t>
            </a:r>
            <a:endParaRPr lang="en-GB" sz="1400" dirty="0"/>
          </a:p>
        </p:txBody>
      </p:sp>
      <p:sp>
        <p:nvSpPr>
          <p:cNvPr id="7" name="TextBox 6"/>
          <p:cNvSpPr txBox="1"/>
          <p:nvPr/>
        </p:nvSpPr>
        <p:spPr>
          <a:xfrm>
            <a:off x="5544108" y="4365104"/>
            <a:ext cx="3456384" cy="523220"/>
          </a:xfrm>
          <a:prstGeom prst="rect">
            <a:avLst/>
          </a:prstGeom>
          <a:solidFill>
            <a:schemeClr val="bg2">
              <a:lumMod val="75000"/>
            </a:schemeClr>
          </a:solidFill>
        </p:spPr>
        <p:txBody>
          <a:bodyPr wrap="square" rtlCol="0">
            <a:spAutoFit/>
          </a:bodyPr>
          <a:lstStyle/>
          <a:p>
            <a:r>
              <a:rPr lang="en-US" sz="1400" dirty="0" smtClean="0"/>
              <a:t>Paper with optical brightener that glows violet/blue under shortwave UV light</a:t>
            </a:r>
            <a:endParaRPr lang="en-GB" sz="14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53" y="3879859"/>
            <a:ext cx="4571975" cy="2953716"/>
          </a:xfrm>
          <a:prstGeom prst="rect">
            <a:avLst/>
          </a:prstGeom>
        </p:spPr>
      </p:pic>
      <p:cxnSp>
        <p:nvCxnSpPr>
          <p:cNvPr id="10" name="Straight Arrow Connector 9"/>
          <p:cNvCxnSpPr/>
          <p:nvPr/>
        </p:nvCxnSpPr>
        <p:spPr>
          <a:xfrm flipH="1">
            <a:off x="4644008" y="4590763"/>
            <a:ext cx="891003" cy="35951"/>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644008" y="6046344"/>
            <a:ext cx="1512168" cy="0"/>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77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Paper Technology Advancements</a:t>
            </a:r>
            <a:endParaRPr lang="en-GB" dirty="0"/>
          </a:p>
        </p:txBody>
      </p:sp>
      <p:sp>
        <p:nvSpPr>
          <p:cNvPr id="3" name="Content Placeholder 2"/>
          <p:cNvSpPr>
            <a:spLocks noGrp="1"/>
          </p:cNvSpPr>
          <p:nvPr>
            <p:ph idx="1"/>
          </p:nvPr>
        </p:nvSpPr>
        <p:spPr/>
        <p:txBody>
          <a:bodyPr>
            <a:normAutofit/>
          </a:bodyPr>
          <a:lstStyle/>
          <a:p>
            <a:r>
              <a:rPr lang="en-US" sz="2000" dirty="0" smtClean="0"/>
              <a:t>Whiter paper became available to the paper industry after 1949. It originally was developed as an effective enclosure for X-Ray films as it absorbed or reflective degrading UV rays and prevented damage to the films. </a:t>
            </a:r>
            <a:r>
              <a:rPr lang="en-US" sz="2000" dirty="0" smtClean="0"/>
              <a:t>Another early use was in the food packaging industry. Largely introduced after 1949, it represented </a:t>
            </a:r>
            <a:r>
              <a:rPr lang="en-US" sz="2000" dirty="0" smtClean="0"/>
              <a:t>70% of all paper supply by 1964.</a:t>
            </a:r>
          </a:p>
          <a:p>
            <a:r>
              <a:rPr lang="en-US" sz="2000" dirty="0" smtClean="0"/>
              <a:t> Its use accelerated in the photographic worlds quickly and </a:t>
            </a:r>
            <a:r>
              <a:rPr lang="en-US" sz="2000" dirty="0" smtClean="0"/>
              <a:t>in parallel the chemical use was further developed to be used in detergents. </a:t>
            </a:r>
          </a:p>
          <a:p>
            <a:r>
              <a:rPr lang="en-US" sz="2000" dirty="0" smtClean="0"/>
              <a:t>Known using the acronym OBA ,these whiteners sought to hide the fibers, pulp or rag that are always present in paper. US Paper money never uses these agents, so fluorescence is a useful detection of counterfeits still used today.</a:t>
            </a:r>
            <a:endParaRPr lang="en-GB" sz="2000" dirty="0"/>
          </a:p>
        </p:txBody>
      </p:sp>
    </p:spTree>
    <p:extLst>
      <p:ext uri="{BB962C8B-B14F-4D97-AF65-F5344CB8AC3E}">
        <p14:creationId xmlns:p14="http://schemas.microsoft.com/office/powerpoint/2010/main" val="2654142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U.S.P.S. &amp; “Hi Bright” paper usage</a:t>
            </a:r>
            <a:endParaRPr lang="en-GB" dirty="0"/>
          </a:p>
        </p:txBody>
      </p:sp>
      <p:sp>
        <p:nvSpPr>
          <p:cNvPr id="3" name="Content Placeholder 2"/>
          <p:cNvSpPr>
            <a:spLocks noGrp="1"/>
          </p:cNvSpPr>
          <p:nvPr>
            <p:ph idx="1"/>
          </p:nvPr>
        </p:nvSpPr>
        <p:spPr/>
        <p:txBody>
          <a:bodyPr>
            <a:normAutofit/>
          </a:bodyPr>
          <a:lstStyle/>
          <a:p>
            <a:r>
              <a:rPr lang="en-US" sz="2000" dirty="0" smtClean="0"/>
              <a:t>In March of 1964 The B.E.P. </a:t>
            </a:r>
            <a:r>
              <a:rPr lang="en-US" sz="2000" dirty="0" smtClean="0"/>
              <a:t>added specifications of optical brightness to paper supply contracts so as to ensure that the deployment of luminescent postage would be a success. These amended contract specifications limited the amount of optical brighteners so as to eliminate the “Hi Bright” papers that were in the commercial marketplace but allowed a certain level of brightness that over time would be further restricted in subsequent contracts. </a:t>
            </a:r>
          </a:p>
          <a:p>
            <a:r>
              <a:rPr lang="en-US" sz="2000" dirty="0" smtClean="0"/>
              <a:t>The U.S.P.S. ran luminescent trials starting in 1963 on selected domestic &amp; 8 cent airmail issues and had mandated the use of luminescence on all issues by January 1966.</a:t>
            </a:r>
            <a:endParaRPr lang="en-GB" sz="2000" dirty="0"/>
          </a:p>
        </p:txBody>
      </p:sp>
    </p:spTree>
    <p:extLst>
      <p:ext uri="{BB962C8B-B14F-4D97-AF65-F5344CB8AC3E}">
        <p14:creationId xmlns:p14="http://schemas.microsoft.com/office/powerpoint/2010/main" val="3806648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Besides the design detail difference, Scott # C58 has only the optical paper variation. No know errors have been thus reported. Current catalog values do not differentiate between papers although  the scarcity of optically enhanced paper varieties is recognised by collectors. </a:t>
            </a:r>
            <a:endParaRPr lang="en-GB" sz="2000" dirty="0"/>
          </a:p>
        </p:txBody>
      </p:sp>
      <p:sp>
        <p:nvSpPr>
          <p:cNvPr id="4" name="Title 1"/>
          <p:cNvSpPr>
            <a:spLocks noGrp="1"/>
          </p:cNvSpPr>
          <p:nvPr>
            <p:ph type="title"/>
          </p:nvPr>
        </p:nvSpPr>
        <p:spPr/>
        <p:txBody>
          <a:bodyPr/>
          <a:lstStyle/>
          <a:p>
            <a:pPr algn="ctr"/>
            <a:r>
              <a:rPr lang="en-US" u="sng" dirty="0" smtClean="0"/>
              <a:t>Stamp Diversity Scott # C58</a:t>
            </a:r>
            <a:endParaRPr lang="en-GB" dirty="0"/>
          </a:p>
        </p:txBody>
      </p:sp>
      <p:sp>
        <p:nvSpPr>
          <p:cNvPr id="8" name="TextBox 7"/>
          <p:cNvSpPr txBox="1"/>
          <p:nvPr/>
        </p:nvSpPr>
        <p:spPr>
          <a:xfrm>
            <a:off x="1403648" y="3635732"/>
            <a:ext cx="6480720" cy="646331"/>
          </a:xfrm>
          <a:prstGeom prst="rect">
            <a:avLst/>
          </a:prstGeom>
          <a:solidFill>
            <a:schemeClr val="bg2">
              <a:lumMod val="75000"/>
            </a:schemeClr>
          </a:solidFill>
        </p:spPr>
        <p:txBody>
          <a:bodyPr wrap="square" rtlCol="0">
            <a:spAutoFit/>
          </a:bodyPr>
          <a:lstStyle/>
          <a:p>
            <a:r>
              <a:rPr lang="en-US" dirty="0" smtClean="0"/>
              <a:t>C58 &amp; C63 both printed on optically brightened paper as issued</a:t>
            </a:r>
            <a:r>
              <a:rPr lang="en-US" dirty="0" smtClean="0"/>
              <a:t>. Blue-violet glow is evident. </a:t>
            </a:r>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328" y="4217296"/>
            <a:ext cx="7431360" cy="2626310"/>
          </a:xfrm>
          <a:prstGeom prst="rect">
            <a:avLst/>
          </a:prstGeom>
        </p:spPr>
      </p:pic>
    </p:spTree>
    <p:extLst>
      <p:ext uri="{BB962C8B-B14F-4D97-AF65-F5344CB8AC3E}">
        <p14:creationId xmlns:p14="http://schemas.microsoft.com/office/powerpoint/2010/main" val="483642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1148</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15 Cent Airmail issues of 1959 &amp; 1961</vt:lpstr>
      <vt:lpstr>Background</vt:lpstr>
      <vt:lpstr>As issued!</vt:lpstr>
      <vt:lpstr>Luminescence &amp; Fluorescence</vt:lpstr>
      <vt:lpstr>25 Cent stamps from the 1938 Presidential edition.</vt:lpstr>
      <vt:lpstr>Luminescence &amp; Fluorescence</vt:lpstr>
      <vt:lpstr>Paper Technology Advancements</vt:lpstr>
      <vt:lpstr>U.S.P.S. &amp; “Hi Bright” paper usage</vt:lpstr>
      <vt:lpstr>Stamp Diversity Scott # C58</vt:lpstr>
      <vt:lpstr>Luminescence &amp; Fluorescence</vt:lpstr>
      <vt:lpstr>C63a variations under short wave UV light</vt:lpstr>
      <vt:lpstr>Stamp Diversity -  Scott # C63a</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Cent Airmail issues of 1959 &amp; 1961</dc:title>
  <dc:creator>Loser</dc:creator>
  <cp:lastModifiedBy>Loser</cp:lastModifiedBy>
  <cp:revision>18</cp:revision>
  <dcterms:created xsi:type="dcterms:W3CDTF">2024-01-07T14:14:03Z</dcterms:created>
  <dcterms:modified xsi:type="dcterms:W3CDTF">2024-01-15T22:50:05Z</dcterms:modified>
</cp:coreProperties>
</file>